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7315200" cy="96012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3" autoAdjust="0"/>
    <p:restoredTop sz="86638" autoAdjust="0"/>
  </p:normalViewPr>
  <p:slideViewPr>
    <p:cSldViewPr>
      <p:cViewPr varScale="1">
        <p:scale>
          <a:sx n="20" d="100"/>
          <a:sy n="20" d="100"/>
        </p:scale>
        <p:origin x="2010" y="7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3DB42-3055-294F-B416-176B241D1BF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C314-222A-E84A-961E-0FEF2E36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Notes:</a:t>
            </a:r>
          </a:p>
          <a:p>
            <a:endParaRPr lang="en-US" b="1" dirty="0"/>
          </a:p>
          <a:p>
            <a:r>
              <a:rPr lang="en-US" b="1" dirty="0"/>
              <a:t>- Bold</a:t>
            </a:r>
            <a:r>
              <a:rPr lang="en-US" b="1" baseline="0" dirty="0"/>
              <a:t> Headline and sub </a:t>
            </a:r>
            <a:r>
              <a:rPr lang="en-US" b="1" baseline="0" dirty="0" err="1"/>
              <a:t>headfis</a:t>
            </a:r>
            <a:r>
              <a:rPr lang="en-US" b="1" baseline="0" dirty="0"/>
              <a:t> Helvetica </a:t>
            </a:r>
            <a:r>
              <a:rPr lang="en-US" b="1" baseline="0" dirty="0" err="1"/>
              <a:t>Neue</a:t>
            </a:r>
            <a:r>
              <a:rPr lang="en-US" b="1" baseline="0" dirty="0"/>
              <a:t> Bold Extra Black Condensed. </a:t>
            </a:r>
            <a:r>
              <a:rPr lang="en-US" baseline="0" dirty="0"/>
              <a:t>If this Font is NOT available, Helvetica Bold Condensed or a similar Arial may be substituted. </a:t>
            </a:r>
          </a:p>
          <a:p>
            <a:endParaRPr lang="en-US" baseline="0" dirty="0"/>
          </a:p>
          <a:p>
            <a:r>
              <a:rPr lang="en-US" baseline="0" dirty="0"/>
              <a:t>- When designing, try to allow consistent/equal spacing between items. (an easy, cheat way it to make a text box and use it as a tool to create accurate spacing top to bottom between items, as well as for alignment).</a:t>
            </a:r>
          </a:p>
          <a:p>
            <a:endParaRPr lang="en-US" baseline="0" dirty="0"/>
          </a:p>
          <a:p>
            <a:r>
              <a:rPr lang="en-US" baseline="0" dirty="0"/>
              <a:t>- Left align all items in columns.</a:t>
            </a:r>
          </a:p>
          <a:p>
            <a:endParaRPr lang="en-US" baseline="0" dirty="0"/>
          </a:p>
          <a:p>
            <a:r>
              <a:rPr lang="en-US" baseline="0" dirty="0"/>
              <a:t>- Head, subhead, body text, bulleted list styles are all provided. </a:t>
            </a:r>
          </a:p>
          <a:p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- If heading needs to take 2 lines, reduce the point size and then decrease the space between lines until it is tight and fits correctly. 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- Image boxes should align as seen left and right with text and not extend the column with if possible.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C314-222A-E84A-961E-0FEF2E365E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2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E3B-2240-4176-9C77-A4E8D978F28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E78F-5A82-4446-A39A-5B93290A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4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E3B-2240-4176-9C77-A4E8D978F28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E78F-5A82-4446-A39A-5B93290A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1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E3B-2240-4176-9C77-A4E8D978F28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E78F-5A82-4446-A39A-5B93290A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5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E3B-2240-4176-9C77-A4E8D978F28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E78F-5A82-4446-A39A-5B93290A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8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6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E3B-2240-4176-9C77-A4E8D978F28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E78F-5A82-4446-A39A-5B93290A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8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E3B-2240-4176-9C77-A4E8D978F28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E78F-5A82-4446-A39A-5B93290A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E3B-2240-4176-9C77-A4E8D978F28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E78F-5A82-4446-A39A-5B93290A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E3B-2240-4176-9C77-A4E8D978F28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E78F-5A82-4446-A39A-5B93290A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4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E3B-2240-4176-9C77-A4E8D978F28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E78F-5A82-4446-A39A-5B93290A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5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4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4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E3B-2240-4176-9C77-A4E8D978F28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E78F-5A82-4446-A39A-5B93290A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5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1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E3B-2240-4176-9C77-A4E8D978F28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E78F-5A82-4446-A39A-5B93290A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3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DE3B-2240-4176-9C77-A4E8D978F28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2E78F-5A82-4446-A39A-5B93290A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0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762000"/>
            <a:ext cx="41529000" cy="4953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erialSkinny1GA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18484" r="5096" b="4079"/>
          <a:stretch/>
        </p:blipFill>
        <p:spPr>
          <a:xfrm>
            <a:off x="32232600" y="762000"/>
            <a:ext cx="10591800" cy="496570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249196" y="5964880"/>
            <a:ext cx="41651405" cy="259629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81200" y="1143001"/>
            <a:ext cx="32613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HelveticaNeue ExtBlackCond"/>
                <a:ea typeface="Helvetica Neue" charset="0"/>
                <a:cs typeface="HelveticaNeue ExtBlackCond"/>
              </a:rPr>
              <a:t>Title Will Go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2" y="4134336"/>
            <a:ext cx="20961809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0" dirty="0">
                <a:solidFill>
                  <a:srgbClr val="FFFFFF"/>
                </a:solidFill>
                <a:latin typeface="HelveticaNeue ExtBlackCond"/>
                <a:ea typeface="Helvetica Neue" charset="0"/>
                <a:cs typeface="HelveticaNeue ExtBlackCond"/>
              </a:rPr>
              <a:t>Name Goes Here</a:t>
            </a:r>
            <a:r>
              <a:rPr lang="en-US" sz="7500" baseline="30000" dirty="0">
                <a:solidFill>
                  <a:srgbClr val="FFFFFF"/>
                </a:solidFill>
                <a:latin typeface="Helvetica Neue Bold Condensed"/>
                <a:ea typeface="Helvetica Neue" charset="0"/>
                <a:cs typeface="Helvetica Neue Bold Condensed"/>
              </a:rPr>
              <a:t>1,2</a:t>
            </a:r>
            <a:endParaRPr lang="en-US" sz="7500" dirty="0">
              <a:solidFill>
                <a:srgbClr val="FFFFFF"/>
              </a:solidFill>
              <a:latin typeface="Helvetica Neue Bold Condensed"/>
              <a:ea typeface="Helvetica Neue" charset="0"/>
              <a:cs typeface="Helvetica Neue Bold Condensed"/>
            </a:endParaRPr>
          </a:p>
          <a:p>
            <a:endParaRPr lang="en-US" sz="4000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10210800" y="4301461"/>
            <a:ext cx="3169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Helvetica Neue Medium"/>
                <a:ea typeface="Helvetica Neue" charset="0"/>
                <a:cs typeface="Helvetica Neue Medium"/>
              </a:rPr>
              <a:t>(</a:t>
            </a:r>
            <a:r>
              <a:rPr lang="en-US" sz="2800" dirty="0" err="1">
                <a:solidFill>
                  <a:srgbClr val="FFFFFF"/>
                </a:solidFill>
                <a:latin typeface="Helvetica Neue Medium"/>
                <a:ea typeface="Helvetica Neue" charset="0"/>
                <a:cs typeface="Helvetica Neue Medium"/>
              </a:rPr>
              <a:t>Affiliaton</a:t>
            </a:r>
            <a:r>
              <a:rPr lang="en-US" sz="2800" dirty="0">
                <a:solidFill>
                  <a:srgbClr val="FFFFFF"/>
                </a:solidFill>
                <a:latin typeface="Helvetica Neue Medium"/>
                <a:ea typeface="Helvetica Neue" charset="0"/>
                <a:cs typeface="Helvetica Neue Medium"/>
              </a:rPr>
              <a:t> Here) - </a:t>
            </a:r>
            <a:r>
              <a:rPr lang="en-US" sz="2800" baseline="30000" dirty="0">
                <a:solidFill>
                  <a:schemeClr val="bg1"/>
                </a:solidFill>
                <a:latin typeface="Helvetica Neue Medium"/>
                <a:ea typeface="Garamond" charset="0"/>
                <a:cs typeface="Helvetica Neue Medium"/>
              </a:rPr>
              <a:t>1</a:t>
            </a:r>
            <a:r>
              <a:rPr lang="en-US" sz="2800" dirty="0">
                <a:solidFill>
                  <a:schemeClr val="bg1"/>
                </a:solidFill>
                <a:latin typeface="Helvetica Neue Medium"/>
                <a:ea typeface="Garamond" charset="0"/>
                <a:cs typeface="Helvetica Neue Medium"/>
              </a:rPr>
              <a:t>Department of Sociology, University of Colorado-Boulder </a:t>
            </a:r>
            <a:endParaRPr lang="en-US" sz="2800" dirty="0">
              <a:solidFill>
                <a:schemeClr val="bg1"/>
              </a:solidFill>
              <a:latin typeface="Helvetica Neue Medium"/>
              <a:ea typeface="Helvetica Neue" charset="0"/>
              <a:cs typeface="Helvetica Neue Medium"/>
            </a:endParaRPr>
          </a:p>
          <a:p>
            <a:r>
              <a:rPr lang="en-US" sz="2800" dirty="0">
                <a:solidFill>
                  <a:srgbClr val="FFFFFF"/>
                </a:solidFill>
                <a:latin typeface="Helvetica Neue Medium"/>
                <a:ea typeface="Helvetica Neue" charset="0"/>
                <a:cs typeface="Helvetica Neue Medium"/>
              </a:rPr>
              <a:t>(</a:t>
            </a:r>
            <a:r>
              <a:rPr lang="en-US" sz="2800" dirty="0" err="1">
                <a:solidFill>
                  <a:srgbClr val="FFFFFF"/>
                </a:solidFill>
                <a:latin typeface="Helvetica Neue Medium"/>
                <a:ea typeface="Helvetica Neue" charset="0"/>
                <a:cs typeface="Helvetica Neue Medium"/>
              </a:rPr>
              <a:t>Affiliaton</a:t>
            </a:r>
            <a:r>
              <a:rPr lang="en-US" sz="2800" dirty="0">
                <a:solidFill>
                  <a:srgbClr val="FFFFFF"/>
                </a:solidFill>
                <a:latin typeface="Helvetica Neue Medium"/>
                <a:ea typeface="Helvetica Neue" charset="0"/>
                <a:cs typeface="Helvetica Neue Medium"/>
              </a:rPr>
              <a:t> Here) - </a:t>
            </a:r>
            <a:r>
              <a:rPr lang="en-US" sz="2800" baseline="30000" dirty="0">
                <a:solidFill>
                  <a:srgbClr val="FFFFFF"/>
                </a:solidFill>
                <a:latin typeface="Helvetica Neue Medium"/>
                <a:ea typeface="Garamond" charset="0"/>
                <a:cs typeface="Helvetica Neue Medium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Helvetica Neue Medium"/>
                <a:ea typeface="Garamond" charset="0"/>
                <a:cs typeface="Helvetica Neue Medium"/>
              </a:rPr>
              <a:t>CU Population Center, Population Program, Institute of Behavioral Science </a:t>
            </a:r>
            <a:endParaRPr lang="en-US" sz="2800" baseline="30000" dirty="0">
              <a:solidFill>
                <a:srgbClr val="FFFFFF"/>
              </a:solidFill>
              <a:latin typeface="Helvetica Neue Medium"/>
              <a:ea typeface="Garamond" charset="0"/>
              <a:cs typeface="Helvetica Neue Medium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6743644"/>
            <a:ext cx="9280772" cy="6494086"/>
          </a:xfrm>
          <a:prstGeom prst="rect">
            <a:avLst/>
          </a:prstGeom>
          <a:noFill/>
          <a:ln w="28575" cmpd="sng">
            <a:noFill/>
          </a:ln>
        </p:spPr>
        <p:txBody>
          <a:bodyPr wrap="square">
            <a:spAutoFit/>
          </a:bodyPr>
          <a:lstStyle/>
          <a:p>
            <a:r>
              <a:rPr lang="en-US" sz="5600" dirty="0">
                <a:latin typeface="HelveticaNeue ExtBlackCond"/>
                <a:ea typeface="Helvetica Neue" charset="0"/>
                <a:cs typeface="HelveticaNeue ExtBlackCond"/>
              </a:rPr>
              <a:t>Objectives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52600" y="13182600"/>
            <a:ext cx="940283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dirty="0">
                <a:latin typeface="HelveticaNeue ExtBlackCond"/>
                <a:ea typeface="Helvetica Neue" charset="0"/>
                <a:cs typeface="HelveticaNeue ExtBlackCond"/>
              </a:rPr>
              <a:t>Background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/>
          </a:p>
        </p:txBody>
      </p:sp>
      <p:sp>
        <p:nvSpPr>
          <p:cNvPr id="60" name="Rectangle 59"/>
          <p:cNvSpPr/>
          <p:nvPr/>
        </p:nvSpPr>
        <p:spPr>
          <a:xfrm>
            <a:off x="33147000" y="2415540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HelveticaNeue ExtBlackCond"/>
                <a:ea typeface="Helvetica Neue" charset="0"/>
                <a:cs typeface="HelveticaNeue ExtBlackCond"/>
              </a:rPr>
              <a:t>Acknowledgements</a:t>
            </a:r>
          </a:p>
          <a:p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This research has benefited from the NICHD‐funded University </a:t>
            </a:r>
            <a:b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of Colorado Population Center (Project 2P2CHD066613-06) for research, administrative, and computing support.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views expressed here do not necessarily reflect the official policies of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Department of Health and Human Services; nor does mention by trade names, commercial practices or organizations imply endorsement by the U.S. Government.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35811918" y="6629400"/>
            <a:ext cx="1846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5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44401" y="13487400"/>
            <a:ext cx="9144000" cy="5486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752600" y="26600352"/>
            <a:ext cx="92807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dirty="0">
                <a:latin typeface="HelveticaNeue ExtBlackCond"/>
                <a:ea typeface="Helvetica Neue" charset="0"/>
                <a:cs typeface="HelveticaNeue ExtBlackCond"/>
              </a:rPr>
              <a:t>Setting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352826" y="6743644"/>
            <a:ext cx="9280772" cy="6494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dirty="0">
                <a:latin typeface="HelveticaNeue ExtBlackCond"/>
                <a:ea typeface="Helvetica Neue" charset="0"/>
                <a:cs typeface="HelveticaNeue ExtBlackCond"/>
              </a:rPr>
              <a:t>Data &amp; Methods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52600" y="19850046"/>
            <a:ext cx="9144000" cy="59959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352826" y="19659600"/>
            <a:ext cx="928077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dirty="0">
                <a:latin typeface="HelveticaNeue ExtBlackCond"/>
                <a:ea typeface="Helvetica Neue" charset="0"/>
                <a:cs typeface="HelveticaNeue ExtBlackCond"/>
              </a:rPr>
              <a:t>Results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723228" y="6864488"/>
            <a:ext cx="928077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2681291" y="12747371"/>
            <a:ext cx="9280772" cy="1979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dirty="0">
                <a:latin typeface="HelveticaNeue ExtBlackCond"/>
                <a:ea typeface="Helvetica Neue" charset="0"/>
                <a:cs typeface="HelveticaNeue ExtBlackCond"/>
              </a:rPr>
              <a:t>Conclusions</a:t>
            </a:r>
          </a:p>
          <a:p>
            <a:r>
              <a:rPr lang="en-US" sz="3600" dirty="0" err="1">
                <a:latin typeface="Helvetica Neue Bold Condensed"/>
                <a:cs typeface="Helvetica Neue Bold Condensed"/>
              </a:rPr>
              <a:t>Lorem</a:t>
            </a:r>
            <a:r>
              <a:rPr lang="en-US" sz="3600" dirty="0">
                <a:latin typeface="Helvetica Neue Bold Condensed"/>
                <a:cs typeface="Helvetica Neue Bold Condensed"/>
              </a:rPr>
              <a:t> ipsum dolor </a:t>
            </a:r>
            <a:r>
              <a:rPr lang="en-US" sz="3600" dirty="0" err="1">
                <a:latin typeface="Helvetica Neue Bold Condensed"/>
                <a:cs typeface="Helvetica Neue Bold Condensed"/>
              </a:rPr>
              <a:t>lakjdb</a:t>
            </a:r>
            <a:r>
              <a:rPr lang="en-US" sz="3600" dirty="0">
                <a:latin typeface="Helvetica Neue Bold Condensed"/>
                <a:cs typeface="Helvetica Neue Bold Condensed"/>
              </a:rPr>
              <a:t> sit: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086428" y="6743644"/>
            <a:ext cx="9280772" cy="6494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dirty="0">
                <a:latin typeface="HelveticaNeue ExtBlackCond"/>
                <a:ea typeface="Helvetica Neue" charset="0"/>
                <a:cs typeface="HelveticaNeue ExtBlackCond"/>
              </a:rPr>
              <a:t>Future Research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165491" y="13411200"/>
            <a:ext cx="9144000" cy="10058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344400" y="23622000"/>
            <a:ext cx="9144000" cy="75818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1582400" y="6743644"/>
            <a:ext cx="0" cy="2446020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250400" y="6743644"/>
            <a:ext cx="0" cy="2446020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61200" y="6743644"/>
            <a:ext cx="0" cy="2446020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3147000" y="2766060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dirty="0">
                <a:latin typeface="HelveticaNeue ExtBlackCond"/>
                <a:ea typeface="Helvetica Neue" charset="0"/>
                <a:cs typeface="HelveticaNeue ExtBlackCond"/>
              </a:rPr>
              <a:t>COLORADO.EDU</a:t>
            </a:r>
            <a:endParaRPr lang="en-US" sz="5600" dirty="0"/>
          </a:p>
        </p:txBody>
      </p:sp>
      <p:pic>
        <p:nvPicPr>
          <p:cNvPr id="2" name="Picture 1" descr="IBS_Logo_higher resolu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2" y="29184600"/>
            <a:ext cx="3520911" cy="2057400"/>
          </a:xfrm>
          <a:prstGeom prst="rect">
            <a:avLst/>
          </a:prstGeom>
        </p:spPr>
      </p:pic>
      <p:pic>
        <p:nvPicPr>
          <p:cNvPr id="15" name="Picture 14" descr="White_typ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350" y="1905000"/>
            <a:ext cx="5734050" cy="2940538"/>
          </a:xfrm>
          <a:prstGeom prst="rect">
            <a:avLst/>
          </a:prstGeom>
        </p:spPr>
      </p:pic>
      <p:pic>
        <p:nvPicPr>
          <p:cNvPr id="18" name="Picture 17" descr="Boulder centere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0" y="29108400"/>
            <a:ext cx="4038600" cy="2073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1000" y="27693937"/>
            <a:ext cx="3429000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22422"/>
      </p:ext>
    </p:extLst>
  </p:cSld>
  <p:clrMapOvr>
    <a:masterClrMapping/>
  </p:clrMapOvr>
</p:sld>
</file>

<file path=ppt/theme/theme1.xml><?xml version="1.0" encoding="utf-8"?>
<a:theme xmlns:a="http://schemas.openxmlformats.org/drawingml/2006/main" name="CUPC Po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PC Poster Template" id="{99A34047-60F1-4571-9EE2-61DEDF5E76C2}" vid="{8F455714-1337-415F-872E-512CC0704B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CUPC Poster Template.potx</Template>
  <TotalTime>20417</TotalTime>
  <Words>793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Helvetica Neue</vt:lpstr>
      <vt:lpstr>Helvetica Neue Bold Condensed</vt:lpstr>
      <vt:lpstr>Helvetica Neue Medium</vt:lpstr>
      <vt:lpstr>HelveticaNeue ExtBlackCond</vt:lpstr>
      <vt:lpstr>CUPC Poster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Anni Magyary</cp:lastModifiedBy>
  <cp:revision>127</cp:revision>
  <cp:lastPrinted>2017-04-24T17:44:01Z</cp:lastPrinted>
  <dcterms:created xsi:type="dcterms:W3CDTF">2015-02-17T18:24:50Z</dcterms:created>
  <dcterms:modified xsi:type="dcterms:W3CDTF">2023-01-23T15:40:12Z</dcterms:modified>
</cp:coreProperties>
</file>